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4" r:id="rId3"/>
    <p:sldId id="555" r:id="rId4"/>
    <p:sldId id="293" r:id="rId5"/>
    <p:sldId id="557" r:id="rId6"/>
    <p:sldId id="560" r:id="rId7"/>
    <p:sldId id="561" r:id="rId8"/>
    <p:sldId id="558" r:id="rId9"/>
    <p:sldId id="562" r:id="rId10"/>
    <p:sldId id="564" r:id="rId11"/>
    <p:sldId id="556" r:id="rId12"/>
    <p:sldId id="563" r:id="rId13"/>
    <p:sldId id="5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CDDA-7EC0-4BE9-8089-F6C4D4C793ED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1EE64-7117-4C23-B7BC-0D877EFD2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1EE64-7117-4C23-B7BC-0D877EFD22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0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1EE64-7117-4C23-B7BC-0D877EFD22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0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1EE64-7117-4C23-B7BC-0D877EFD22A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6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268760"/>
            <a:ext cx="750099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r>
              <a:rPr lang="ru-RU" sz="2800" b="1" dirty="0"/>
              <a:t>МБОУ «СОШ № 56» города Чебокс</a:t>
            </a:r>
            <a:r>
              <a:rPr lang="ru-RU" sz="3200" b="1" dirty="0"/>
              <a:t>ары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</a:rPr>
              <a:t>Система работы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</a:rPr>
              <a:t>ШМО русского языка и литературы</a:t>
            </a:r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endParaRPr lang="ru-RU" sz="2000" b="1" dirty="0"/>
          </a:p>
          <a:p>
            <a:pPr algn="ctr">
              <a:spcBef>
                <a:spcPct val="0"/>
              </a:spcBef>
              <a:defRPr/>
            </a:pPr>
            <a:r>
              <a:rPr lang="ru-RU" sz="2000" b="1" dirty="0"/>
              <a:t>                </a:t>
            </a:r>
            <a:r>
              <a:rPr lang="ru-RU" sz="3200" b="1" dirty="0"/>
              <a:t>2025/2026 учебный год</a:t>
            </a:r>
            <a:endParaRPr lang="ru-RU" sz="3200" dirty="0"/>
          </a:p>
          <a:p>
            <a:pPr algn="ctr">
              <a:spcBef>
                <a:spcPct val="0"/>
              </a:spcBef>
              <a:defRPr/>
            </a:pPr>
            <a:endParaRPr lang="ru-RU" sz="4800" b="1" dirty="0">
              <a:solidFill>
                <a:srgbClr val="C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000" i="1" dirty="0"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2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005064"/>
            <a:ext cx="4680520" cy="192426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ШМО: Журавлева М.Г.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Новые педагогические технологии: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/>
              <a:t>Технология </a:t>
            </a:r>
            <a:r>
              <a:rPr lang="ru-RU" dirty="0" err="1"/>
              <a:t>лэпбукинга</a:t>
            </a:r>
            <a:r>
              <a:rPr lang="ru-RU" dirty="0"/>
              <a:t>; технология сквозной смысловой нити; эйдос-конспект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 descr="Изображение выглядит как одежда, Человеческое лицо, снимок экран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409C80-2BA1-A7B2-6A3E-F696C43D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37333" r="-461" b="37026"/>
          <a:stretch>
            <a:fillRect/>
          </a:stretch>
        </p:blipFill>
        <p:spPr>
          <a:xfrm>
            <a:off x="714348" y="2786058"/>
            <a:ext cx="3000396" cy="1897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Изображение выглядит как текст, в помещении, офисные принадлежности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9859F1-D25F-2691-6C1E-5D3018347F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899" t="3495" r="8126"/>
          <a:stretch>
            <a:fillRect/>
          </a:stretch>
        </p:blipFill>
        <p:spPr>
          <a:xfrm rot="16200000">
            <a:off x="6070381" y="2073496"/>
            <a:ext cx="1871232" cy="30106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9727" y="3839769"/>
            <a:ext cx="2250296" cy="3000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Результаты деятельности МО: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1.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конкурсах профессионального и педагогического мастерства. </a:t>
            </a:r>
          </a:p>
          <a:p>
            <a:pPr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600" dirty="0"/>
              <a:t>онкурс профессионального мастерства молодых педагогических работников города Чебоксары “Прорыв”, муниципальный, призёр.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(Павлова К.С.);</a:t>
            </a:r>
            <a:r>
              <a:rPr lang="ru-RU" sz="1600" dirty="0"/>
              <a:t> </a:t>
            </a:r>
          </a:p>
          <a:p>
            <a:pPr algn="just">
              <a:buFontTx/>
              <a:buChar char="-"/>
            </a:pPr>
            <a:r>
              <a:rPr lang="ru-RU" sz="1600" dirty="0"/>
              <a:t>Муниципальный конкурс профессионального мастерства «Лучшее школьное методическое объединение 2025/2026 учебного года» (участие - Журавлева М.Г., </a:t>
            </a:r>
            <a:r>
              <a:rPr lang="ru-RU" sz="1600" dirty="0" err="1"/>
              <a:t>Пигачева</a:t>
            </a:r>
            <a:r>
              <a:rPr lang="ru-RU" sz="1600" dirty="0"/>
              <a:t> Н.М., Иванова С.Н., Степанова А.С., Антонова О.А., Павлова К.С., Князева Е.Н.);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Республиканский  конкурс методических разработок по профилактике ДДТТ в номинации  «Разработка внеурочного занятия» (призер Серебрякова Н. В.);</a:t>
            </a:r>
          </a:p>
          <a:p>
            <a:pPr algn="just">
              <a:buFontTx/>
              <a:buChar char="-"/>
            </a:pPr>
            <a:r>
              <a:rPr lang="ru-RU" sz="1600" dirty="0"/>
              <a:t>Международный конкурс «Учитель-словесник будущего» (Призеры : Журавлева М.Г., </a:t>
            </a:r>
            <a:r>
              <a:rPr lang="ru-RU" sz="1600" dirty="0" err="1"/>
              <a:t>Пигачева</a:t>
            </a:r>
            <a:r>
              <a:rPr lang="ru-RU" sz="1600" dirty="0"/>
              <a:t> Н.М., Степанова А.С. – дипломы 2 степени; Антонова О.А., Князева Е.Н. – дипломы 3 степени);</a:t>
            </a:r>
          </a:p>
          <a:p>
            <a:pPr algn="just">
              <a:buFontTx/>
              <a:buChar char="-"/>
            </a:pPr>
            <a:r>
              <a:rPr lang="ru-RU" sz="1600" dirty="0"/>
              <a:t>Республиканская предметная олимпиада для учителей общеобразовательных организаций ЧР (призеры- Журавлева М.Г., </a:t>
            </a:r>
            <a:r>
              <a:rPr lang="ru-RU" sz="1600" dirty="0" err="1"/>
              <a:t>Пигачева</a:t>
            </a:r>
            <a:r>
              <a:rPr lang="ru-RU" sz="1600" dirty="0"/>
              <a:t> Н.М. Князева Е.Н.; победитель- Степанова А.С.);</a:t>
            </a:r>
          </a:p>
          <a:p>
            <a:pPr algn="just">
              <a:buFontTx/>
              <a:buChar char="-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республиканские Музейные чтения «Времен связующая нить» (победитель Серебрякова Н. В.);</a:t>
            </a:r>
          </a:p>
          <a:p>
            <a:pPr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Городской конкурс педагогических и профессиональных находок педагогических работников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г.Чебоксары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«Педагогические находки – 2026» (победитель Серебрякова Н. В.);</a:t>
            </a:r>
            <a:endParaRPr lang="ru-RU" sz="1600" dirty="0"/>
          </a:p>
          <a:p>
            <a:pPr marL="0" indent="0" algn="just">
              <a:buNone/>
            </a:pPr>
            <a:endParaRPr lang="ru-RU" sz="1600" b="1" dirty="0"/>
          </a:p>
          <a:p>
            <a:pPr marL="0" lv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8099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6247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b="1" dirty="0">
                <a:effectLst/>
                <a:ea typeface="Calibri" panose="020F0502020204030204" pitchFamily="34" charset="0"/>
              </a:rPr>
              <a:t>         2. </a:t>
            </a:r>
            <a:r>
              <a:rPr lang="ru-RU" sz="7200" b="1" dirty="0"/>
              <a:t>Участие в фестивалях. </a:t>
            </a:r>
            <a:endParaRPr lang="ru-RU" sz="7200" b="1" dirty="0"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7200" dirty="0"/>
              <a:t>- 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Республиканский конкурс-фестиваль разработчиков настольных игр «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Чăваш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тĕнчи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вăйăран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пĕлӳ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таран» (победитель Серебрякова Н. В.);</a:t>
            </a:r>
          </a:p>
          <a:p>
            <a:pPr marL="0" indent="0" algn="just">
              <a:buNone/>
            </a:pPr>
            <a:r>
              <a:rPr lang="ru-RU" sz="7200" dirty="0"/>
              <a:t>- 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Городской фестиваль уроков и внеклассных мероприятий учителей чувашского языка и литературы (участник Серебрякова Н.В.).</a:t>
            </a:r>
          </a:p>
          <a:p>
            <a:pPr marL="0" indent="0" algn="just">
              <a:buNone/>
            </a:pPr>
            <a:r>
              <a:rPr lang="ru-RU" sz="7200" b="1" dirty="0"/>
              <a:t>    3. </a:t>
            </a:r>
            <a:r>
              <a:rPr lang="ru-RU" sz="7200" b="1" dirty="0">
                <a:ea typeface="Times New Roman" panose="02020603050405020304" pitchFamily="18" charset="0"/>
              </a:rPr>
              <a:t>Публикации научно-методических материалов. </a:t>
            </a:r>
          </a:p>
          <a:p>
            <a:pPr algn="just">
              <a:buFontTx/>
              <a:buChar char="-"/>
            </a:pPr>
            <a:r>
              <a:rPr lang="ru-RU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Федеральный, Серебрякова Надежда Валериановна, учитель чувашского языка и литературы, "Учитель и поэт: два признания, одна судьба". Сборник статей ФГБОУ ВО «ЧГПУ им. И.Я. Яковлева»;</a:t>
            </a:r>
          </a:p>
          <a:p>
            <a:pPr algn="just">
              <a:buFontTx/>
              <a:buChar char="-"/>
            </a:pPr>
            <a:r>
              <a:rPr lang="ru-RU" sz="7200" dirty="0">
                <a:cs typeface="Times New Roman" panose="02020603050405020304" pitchFamily="18" charset="0"/>
              </a:rPr>
              <a:t>Всероссийская научно-практическая конференция «Кооперация науки и практики – путь модернизации и образования», учителя Журавлева М.Г., </a:t>
            </a:r>
            <a:r>
              <a:rPr lang="ru-RU" sz="7200" dirty="0" err="1">
                <a:cs typeface="Times New Roman" panose="02020603050405020304" pitchFamily="18" charset="0"/>
              </a:rPr>
              <a:t>Пигачева</a:t>
            </a:r>
            <a:r>
              <a:rPr lang="ru-RU" sz="7200" dirty="0">
                <a:cs typeface="Times New Roman" panose="02020603050405020304" pitchFamily="18" charset="0"/>
              </a:rPr>
              <a:t> Н.М.) Публикация научной работы в Школе наставничества.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b="1" dirty="0"/>
              <a:t>                                        </a:t>
            </a:r>
          </a:p>
          <a:p>
            <a:pPr marL="0" indent="0" algn="just">
              <a:buNone/>
            </a:pPr>
            <a:r>
              <a:rPr lang="ru-RU" sz="7200" b="1" dirty="0"/>
              <a:t>   Достижения обучающихся</a:t>
            </a:r>
          </a:p>
          <a:p>
            <a:pPr marL="0" indent="0" algn="just">
              <a:buNone/>
            </a:pPr>
            <a:r>
              <a:rPr lang="ru-RU" sz="7200" b="1" dirty="0"/>
              <a:t>- </a:t>
            </a:r>
            <a:r>
              <a:rPr lang="ru-RU" sz="7200" dirty="0"/>
              <a:t>Призеры муниципального этапа ВОШ по русскому языку и литературе (Кудряшова Е., Казначеева В. 9а класс - учитель Журавлева М.Г.; Гущина Е., 8а класс-учитель Степанова А.С.);</a:t>
            </a:r>
          </a:p>
          <a:p>
            <a:pPr marL="0" indent="0" algn="just">
              <a:buNone/>
            </a:pPr>
            <a:r>
              <a:rPr lang="ru-RU" sz="7200" dirty="0"/>
              <a:t>- 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Городская научно-практическая конференция «Открытие юных – 2026» </a:t>
            </a:r>
            <a:r>
              <a:rPr lang="ru-RU" sz="7200" dirty="0"/>
              <a:t>Участники: Сергеева К., Евграфова Р., 9 л </a:t>
            </a:r>
            <a:r>
              <a:rPr lang="ru-RU" sz="7200" dirty="0" err="1"/>
              <a:t>кл</a:t>
            </a:r>
            <a:r>
              <a:rPr lang="ru-RU" sz="7200" dirty="0"/>
              <a:t>. (учитель: Степанова А.С.); </a:t>
            </a:r>
            <a:r>
              <a:rPr lang="ru-RU" sz="7200" dirty="0" err="1"/>
              <a:t>Кубыркин</a:t>
            </a:r>
            <a:r>
              <a:rPr lang="ru-RU" sz="7200" dirty="0"/>
              <a:t> С., Анисимов М. (учитель: 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Серебрякова Н. В.);</a:t>
            </a:r>
            <a:endParaRPr lang="ru-RU" sz="7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</a:rPr>
              <a:t>- Республиканский конкурс авторских стихотворений «Мамина нежность» (Антонова О.А.,  диплом 2 степени, </a:t>
            </a:r>
            <a:r>
              <a:rPr lang="ru-RU" sz="7200" dirty="0" err="1">
                <a:latin typeface="Times New Roman" panose="02020603050405020304" pitchFamily="18" charset="0"/>
              </a:rPr>
              <a:t>Мородин</a:t>
            </a:r>
            <a:r>
              <a:rPr lang="ru-RU" sz="7200" dirty="0">
                <a:latin typeface="Times New Roman" panose="02020603050405020304" pitchFamily="18" charset="0"/>
              </a:rPr>
              <a:t> Д., призер (учитель Антонова О.А..); диплом 2 степени </a:t>
            </a:r>
            <a:r>
              <a:rPr lang="ru-RU" sz="7200" dirty="0" err="1">
                <a:latin typeface="Times New Roman" panose="02020603050405020304" pitchFamily="18" charset="0"/>
              </a:rPr>
              <a:t>Молоствова</a:t>
            </a:r>
            <a:r>
              <a:rPr lang="ru-RU" sz="7200" dirty="0">
                <a:latin typeface="Times New Roman" panose="02020603050405020304" pitchFamily="18" charset="0"/>
              </a:rPr>
              <a:t> Г.-призер (учитель: </a:t>
            </a:r>
            <a:r>
              <a:rPr lang="ru-RU" sz="7200" dirty="0" err="1">
                <a:latin typeface="Times New Roman" panose="02020603050405020304" pitchFamily="18" charset="0"/>
              </a:rPr>
              <a:t>Пигачева</a:t>
            </a:r>
            <a:r>
              <a:rPr lang="ru-RU" sz="7200" dirty="0">
                <a:latin typeface="Times New Roman" panose="02020603050405020304" pitchFamily="18" charset="0"/>
              </a:rPr>
              <a:t> Н.М.);</a:t>
            </a:r>
          </a:p>
          <a:p>
            <a:pPr marL="0" lvl="0" indent="0"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8B2367-E395-4E56-9B87-B5A3E7B3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680519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dirty="0">
                <a:effectLst/>
                <a:ea typeface="Calibri" panose="020F0502020204030204" pitchFamily="34" charset="0"/>
              </a:rPr>
              <a:t>Межрегиональная интернет-олимпиада по чувашскому языку, чувашской литературе и культуре родного края  (призер Анисимов М., учитель Серебрякова Н. В.;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- </a:t>
            </a:r>
            <a:r>
              <a:rPr lang="en-US" sz="1800" dirty="0">
                <a:effectLst/>
                <a:ea typeface="Calibri" panose="020F0502020204030204" pitchFamily="34" charset="0"/>
              </a:rPr>
              <a:t>XXXI</a:t>
            </a:r>
            <a:r>
              <a:rPr lang="ru-RU" sz="1800" dirty="0">
                <a:effectLst/>
                <a:ea typeface="Calibri" panose="020F0502020204030204" pitchFamily="34" charset="0"/>
              </a:rPr>
              <a:t> Республиканские интеллектуальные игры младших школьников в туре «Юные знатоки родных языков» (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Георгиева С. – призер,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</a:rPr>
              <a:t>Ильина Я. – участник, учитель Серебрякова Н. В.);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- Городская интеллектуальная игра для обучающихся 3-4 классов по предмету «Родной  язык (чувашский)» (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Георгиева С. – призер,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</a:rPr>
              <a:t>Ильина Я. – победитель, учитель Серебрякова Н. В.);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ea typeface="Calibri" panose="020F0502020204030204" pitchFamily="34" charset="0"/>
              </a:rPr>
              <a:t>- </a:t>
            </a:r>
            <a:r>
              <a:rPr lang="en-US" sz="1800" dirty="0">
                <a:ea typeface="Calibri" panose="020F0502020204030204" pitchFamily="34" charset="0"/>
              </a:rPr>
              <a:t>V </a:t>
            </a:r>
            <a:r>
              <a:rPr lang="ru-RU" sz="1800" dirty="0">
                <a:ea typeface="Calibri" panose="020F0502020204030204" pitchFamily="34" charset="0"/>
              </a:rPr>
              <a:t>Республиканский конкурс «Учителю хвала и слава» (победитель Николаев Е., учитель Журавлева М.Г.);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 Всероссийский конкурс проектных работ «Точные науки и </a:t>
            </a:r>
            <a:r>
              <a:rPr lang="ru-RU" sz="1800" dirty="0" err="1"/>
              <a:t>этноискусство</a:t>
            </a:r>
            <a:r>
              <a:rPr lang="ru-RU" sz="1800" dirty="0"/>
              <a:t>»: победители Маркова У.; Семенова Е., 8 е </a:t>
            </a:r>
            <a:r>
              <a:rPr lang="ru-RU" sz="1800" dirty="0" err="1"/>
              <a:t>кл</a:t>
            </a:r>
            <a:r>
              <a:rPr lang="ru-RU" sz="1800" dirty="0"/>
              <a:t>. (учитель: </a:t>
            </a:r>
            <a:r>
              <a:rPr lang="ru-RU" sz="1800" dirty="0" err="1"/>
              <a:t>Пигачева</a:t>
            </a:r>
            <a:r>
              <a:rPr lang="ru-RU" sz="1800" dirty="0"/>
              <a:t> Н.М.);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Городской заочный патриотический конкурс эссе «Я горжусь» (призер </a:t>
            </a:r>
            <a:r>
              <a:rPr lang="ru-RU" sz="1800" dirty="0" err="1"/>
              <a:t>Минегалиева</a:t>
            </a:r>
            <a:r>
              <a:rPr lang="ru-RU" sz="1800" dirty="0"/>
              <a:t> Э., учитель Григорьева Л.О.)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800" dirty="0">
              <a:effectLst/>
              <a:ea typeface="Calibri" panose="020F0502020204030204" pitchFamily="34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5934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4176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Учителя русского языка, чувашского языка и литературы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4704" y="959275"/>
            <a:ext cx="1232822" cy="1737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5779"/>
          <a:stretch/>
        </p:blipFill>
        <p:spPr>
          <a:xfrm>
            <a:off x="4780453" y="1142865"/>
            <a:ext cx="1293181" cy="17451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590" y="3731903"/>
            <a:ext cx="1124232" cy="17650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80" y="779419"/>
            <a:ext cx="1258762" cy="17720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974" y="1127583"/>
            <a:ext cx="1207866" cy="1803528"/>
          </a:xfrm>
          <a:prstGeom prst="rect">
            <a:avLst/>
          </a:prstGeom>
        </p:spPr>
      </p:pic>
      <p:pic>
        <p:nvPicPr>
          <p:cNvPr id="1026" name="Picture 2" descr="https://shkola56cheb.ru/images/photo_files/svedeniya-ob-obrazovatelnoj-organizatsii/rukovodstvo-pedagogicheskij-nauchno-pedagogicheskij-sostav/uchitelja-chuvashskogo-jazyka/porfireva_svetlana_veniaminovn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14" y="3557221"/>
            <a:ext cx="1134996" cy="16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hkola56cheb.ru/images/photo_files/svedeniya-ob-obrazovatelnoj-organizatsii/rukovodstvo-pedagogicheskij-nauchno-pedagogicheskij-sostav/uchitelja-chuvashskogo-jazyka/kumaceva_marina_vladimirovn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6" y="3510755"/>
            <a:ext cx="125678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AC1F87-42CE-4BDE-A9AA-1E6E15BD53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8" y="3748582"/>
            <a:ext cx="1151588" cy="1759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643CAE-ACF9-456E-8A45-F9892D8505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35" y="976903"/>
            <a:ext cx="1134996" cy="1768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797" y="2557349"/>
            <a:ext cx="148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Пигачева</a:t>
            </a:r>
            <a:r>
              <a:rPr lang="ru-RU" sz="1400" dirty="0"/>
              <a:t> Н.М., высшая категория, </a:t>
            </a:r>
          </a:p>
          <a:p>
            <a:pPr algn="ctr"/>
            <a:r>
              <a:rPr lang="ru-RU" sz="1400" dirty="0"/>
              <a:t>25 лет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4817" y="2634674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Антонова О.А., высшая категория,</a:t>
            </a:r>
          </a:p>
          <a:p>
            <a:pPr algn="ctr"/>
            <a:r>
              <a:rPr lang="ru-RU" sz="1400" dirty="0"/>
              <a:t> 39 лет</a:t>
            </a:r>
          </a:p>
        </p:txBody>
      </p:sp>
      <p:sp>
        <p:nvSpPr>
          <p:cNvPr id="13314" name="AutoShape 2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shkola56cheb.ru/images/photo_files/svedeniya-ob-obrazovatelnoj-organizatsii/rukovodstvo-pedagogicheskij-nauchno-pedagogicheskij-sostav/uchitelja-russkogo-jazyka-literatury/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C:\Users\%D0%A3%D0%A7%D0%95%D0%9D%D0%98%D0%9A\Desktop\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92938" y="5247584"/>
            <a:ext cx="119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err="1"/>
              <a:t>Кумячева</a:t>
            </a:r>
            <a:r>
              <a:rPr lang="ru-RU" sz="1200" dirty="0"/>
              <a:t> М.В.,</a:t>
            </a:r>
          </a:p>
          <a:p>
            <a:pPr algn="ctr"/>
            <a:r>
              <a:rPr lang="ru-RU" sz="1200" dirty="0"/>
              <a:t>первая </a:t>
            </a:r>
          </a:p>
          <a:p>
            <a:pPr algn="ctr"/>
            <a:r>
              <a:rPr lang="ru-RU" sz="1200" dirty="0"/>
              <a:t>категория, </a:t>
            </a:r>
          </a:p>
          <a:p>
            <a:pPr algn="ctr"/>
            <a:r>
              <a:rPr lang="ru-RU" sz="1200" dirty="0"/>
              <a:t>14 лет</a:t>
            </a:r>
          </a:p>
        </p:txBody>
      </p:sp>
      <p:sp>
        <p:nvSpPr>
          <p:cNvPr id="13326" name="AutoShape 14" descr="C:\Users\%D0%A3%D0%A7%D0%95%D0%9D%D0%98%D0%9A\Desktop\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737091" y="2842851"/>
            <a:ext cx="1434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Журавлева М.Г.,</a:t>
            </a:r>
          </a:p>
          <a:p>
            <a:pPr algn="ctr"/>
            <a:r>
              <a:rPr lang="ru-RU" sz="1400" dirty="0"/>
              <a:t>высшая</a:t>
            </a:r>
          </a:p>
          <a:p>
            <a:pPr algn="ctr"/>
            <a:r>
              <a:rPr lang="ru-RU" sz="1400" dirty="0"/>
              <a:t> категория,</a:t>
            </a:r>
          </a:p>
          <a:p>
            <a:pPr algn="ctr"/>
            <a:r>
              <a:rPr lang="ru-RU" sz="1400" dirty="0"/>
              <a:t> 38 лет</a:t>
            </a:r>
          </a:p>
        </p:txBody>
      </p:sp>
      <p:sp>
        <p:nvSpPr>
          <p:cNvPr id="13328" name="AutoShape 16" descr="C:\Users\%D0%A3%D0%A7%D0%95%D0%9D%D0%98%D0%9A\Desktop\200xNxGrigoreva_Lubov_Olegovna.jpg.pagespeed.ic.vjAxI3TJ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073634" y="5460139"/>
            <a:ext cx="1300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Иванова С.Н., </a:t>
            </a:r>
          </a:p>
          <a:p>
            <a:pPr algn="ctr"/>
            <a:r>
              <a:rPr lang="ru-RU" sz="1400" dirty="0"/>
              <a:t>первая </a:t>
            </a:r>
          </a:p>
          <a:p>
            <a:pPr algn="ctr"/>
            <a:r>
              <a:rPr lang="ru-RU" sz="1400" dirty="0"/>
              <a:t>категория,</a:t>
            </a:r>
          </a:p>
          <a:p>
            <a:pPr algn="ctr"/>
            <a:r>
              <a:rPr lang="ru-RU" sz="1400" dirty="0"/>
              <a:t> 2 года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871" y="5637115"/>
            <a:ext cx="143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Данилова К. С., </a:t>
            </a:r>
          </a:p>
          <a:p>
            <a:pPr algn="ctr"/>
            <a:r>
              <a:rPr lang="ru-RU" sz="1400" dirty="0"/>
              <a:t>1 год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12"/>
          <a:srcRect l="5558" t="34473" r="85569" b="40456"/>
          <a:stretch>
            <a:fillRect/>
          </a:stretch>
        </p:blipFill>
        <p:spPr bwMode="auto">
          <a:xfrm>
            <a:off x="4503404" y="3796958"/>
            <a:ext cx="1124233" cy="17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13"/>
          <a:srcRect l="5291" t="28775" r="85409" b="46439"/>
          <a:stretch>
            <a:fillRect/>
          </a:stretch>
        </p:blipFill>
        <p:spPr bwMode="auto">
          <a:xfrm>
            <a:off x="7484753" y="833798"/>
            <a:ext cx="118251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4DBA0-BB20-4A02-8B46-598FAB4EB071}"/>
              </a:ext>
            </a:extLst>
          </p:cNvPr>
          <p:cNvSpPr txBox="1"/>
          <p:nvPr/>
        </p:nvSpPr>
        <p:spPr>
          <a:xfrm>
            <a:off x="4530123" y="5557352"/>
            <a:ext cx="1216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Князева Е.Н.,</a:t>
            </a:r>
          </a:p>
          <a:p>
            <a:pPr algn="ctr"/>
            <a:r>
              <a:rPr lang="ru-RU" sz="1400" dirty="0"/>
              <a:t>первая</a:t>
            </a:r>
          </a:p>
          <a:p>
            <a:pPr algn="ctr"/>
            <a:r>
              <a:rPr lang="ru-RU" sz="1400" dirty="0"/>
              <a:t> категория, </a:t>
            </a:r>
          </a:p>
          <a:p>
            <a:pPr algn="ctr"/>
            <a:r>
              <a:rPr lang="ru-RU" sz="1400" dirty="0"/>
              <a:t>16 лет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349EE-B23D-42CE-8C3E-90203D261738}"/>
              </a:ext>
            </a:extLst>
          </p:cNvPr>
          <p:cNvSpPr txBox="1"/>
          <p:nvPr/>
        </p:nvSpPr>
        <p:spPr>
          <a:xfrm>
            <a:off x="7373688" y="2596421"/>
            <a:ext cx="1468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Григорьева Л.О.,</a:t>
            </a:r>
          </a:p>
          <a:p>
            <a:pPr algn="ctr"/>
            <a:r>
              <a:rPr lang="ru-RU" sz="1400" dirty="0"/>
              <a:t>высшая </a:t>
            </a:r>
          </a:p>
          <a:p>
            <a:pPr algn="ctr"/>
            <a:r>
              <a:rPr lang="ru-RU" sz="1400" dirty="0"/>
              <a:t>категория,</a:t>
            </a:r>
          </a:p>
          <a:p>
            <a:pPr algn="ctr"/>
            <a:r>
              <a:rPr lang="ru-RU" sz="1400" dirty="0"/>
              <a:t> 12 лет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26D58-38B8-4A1C-9613-1FB005C0B7C8}"/>
              </a:ext>
            </a:extLst>
          </p:cNvPr>
          <p:cNvSpPr txBox="1"/>
          <p:nvPr/>
        </p:nvSpPr>
        <p:spPr>
          <a:xfrm>
            <a:off x="6040129" y="2794475"/>
            <a:ext cx="1581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Серебрякова Н.В..</a:t>
            </a:r>
          </a:p>
          <a:p>
            <a:pPr algn="ctr"/>
            <a:r>
              <a:rPr lang="ru-RU" sz="1400" dirty="0"/>
              <a:t>высшая </a:t>
            </a:r>
          </a:p>
          <a:p>
            <a:pPr algn="ctr"/>
            <a:r>
              <a:rPr lang="ru-RU" sz="1400" dirty="0"/>
              <a:t>категория, </a:t>
            </a:r>
          </a:p>
          <a:p>
            <a:pPr algn="ctr"/>
            <a:r>
              <a:rPr lang="ru-RU" sz="1400" dirty="0"/>
              <a:t>31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8165C-F87A-4596-9A9F-D042EF9B1D5F}"/>
              </a:ext>
            </a:extLst>
          </p:cNvPr>
          <p:cNvSpPr txBox="1"/>
          <p:nvPr/>
        </p:nvSpPr>
        <p:spPr>
          <a:xfrm>
            <a:off x="7350131" y="5312275"/>
            <a:ext cx="1541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Порфирьева С.В.,</a:t>
            </a:r>
          </a:p>
          <a:p>
            <a:r>
              <a:rPr lang="ru-RU" sz="1400" dirty="0"/>
              <a:t>     34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EBE5A-57C0-42CC-A73A-DCB328766691}"/>
              </a:ext>
            </a:extLst>
          </p:cNvPr>
          <p:cNvSpPr txBox="1"/>
          <p:nvPr/>
        </p:nvSpPr>
        <p:spPr>
          <a:xfrm>
            <a:off x="3234308" y="2862054"/>
            <a:ext cx="145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Степанова А.С.,</a:t>
            </a:r>
          </a:p>
          <a:p>
            <a:pPr algn="ctr"/>
            <a:r>
              <a:rPr lang="ru-RU" sz="1400" dirty="0"/>
              <a:t>высшая категория, </a:t>
            </a:r>
          </a:p>
          <a:p>
            <a:pPr algn="ctr"/>
            <a:r>
              <a:rPr lang="ru-RU" sz="1400" dirty="0"/>
              <a:t>9 лет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Методическая тема(основное направление деятельности):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/>
              <a:t>«Профессиональная компетентность учителей русского языка и литературы как основной фактор повышения качества образования»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14422"/>
            <a:ext cx="8215370" cy="45188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/>
              <a:t>	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   </a:t>
            </a:r>
          </a:p>
          <a:p>
            <a:pPr marL="0" indent="0" algn="ctr">
              <a:buNone/>
            </a:pPr>
            <a:r>
              <a:rPr lang="ru-RU" dirty="0"/>
              <a:t>   </a:t>
            </a:r>
            <a:r>
              <a:rPr lang="ru-RU" sz="4400" b="1" dirty="0"/>
              <a:t>Совершенствование работы учителей русского языка и литературы с помощью применения современных образовательных технологий на уроках</a:t>
            </a:r>
            <a:endParaRPr lang="ru-RU" sz="4400" dirty="0"/>
          </a:p>
        </p:txBody>
      </p:sp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714348" y="357166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5" descr="11491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/>
              <a:t>1. Повышать качество знаний, умений, навыков учащихся на основе внедрения современных педагогических технологий.</a:t>
            </a:r>
          </a:p>
          <a:p>
            <a:pPr algn="just"/>
            <a:r>
              <a:rPr lang="ru-RU" sz="2600" b="1" dirty="0"/>
              <a:t>2. Повышать интерес к изучению предметов гуманитарного цикла.</a:t>
            </a:r>
          </a:p>
          <a:p>
            <a:pPr algn="just"/>
            <a:r>
              <a:rPr lang="ru-RU" sz="2600" b="1" dirty="0"/>
              <a:t>3. Повысить эффективность подготовки учащихся к ГИА по русскому языку и литературе.</a:t>
            </a:r>
          </a:p>
          <a:p>
            <a:pPr algn="just"/>
            <a:r>
              <a:rPr lang="ru-RU" sz="2600" b="1" dirty="0"/>
              <a:t>4. Формировать функциональную (читательскую) грамотность обучающихся.</a:t>
            </a:r>
          </a:p>
          <a:p>
            <a:pPr algn="just"/>
            <a:r>
              <a:rPr lang="ru-RU" sz="2600" b="1" dirty="0"/>
              <a:t>5. Совершенствовать работу учителей МО с разными категориями учащихся на основе личностно-ориентированного подхода.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2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Методы методической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Исследовательский: </a:t>
            </a:r>
          </a:p>
          <a:p>
            <a:r>
              <a:rPr lang="ru-RU" dirty="0"/>
              <a:t>1. Лингвистическое комментирование</a:t>
            </a:r>
          </a:p>
          <a:p>
            <a:r>
              <a:rPr lang="ru-RU" dirty="0"/>
              <a:t>2. Сравнительно-сопоставительный</a:t>
            </a:r>
          </a:p>
          <a:p>
            <a:r>
              <a:rPr lang="ru-RU" dirty="0"/>
              <a:t>3. Контент-анализ</a:t>
            </a:r>
          </a:p>
          <a:p>
            <a:r>
              <a:rPr lang="ru-RU" dirty="0"/>
              <a:t>4. Проектная деятельность</a:t>
            </a:r>
          </a:p>
          <a:p>
            <a:r>
              <a:rPr lang="ru-RU" dirty="0"/>
              <a:t>5. Метод кейсов</a:t>
            </a:r>
          </a:p>
          <a:p>
            <a:r>
              <a:rPr lang="ru-RU" dirty="0"/>
              <a:t>6. Метод рефлексии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Формы методической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38" y="1071546"/>
            <a:ext cx="65757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/>
              <a:t>Индивидуальные:</a:t>
            </a:r>
          </a:p>
          <a:p>
            <a:pPr marL="342900" indent="-342900"/>
            <a:r>
              <a:rPr lang="ru-RU" sz="2400" b="1" dirty="0"/>
              <a:t>а) самообразование;</a:t>
            </a:r>
          </a:p>
          <a:p>
            <a:pPr marL="342900" indent="-342900"/>
            <a:r>
              <a:rPr lang="ru-RU" sz="2400" b="1" dirty="0"/>
              <a:t>б) наставничество;</a:t>
            </a:r>
          </a:p>
          <a:p>
            <a:pPr marL="342900" indent="-342900"/>
            <a:r>
              <a:rPr lang="ru-RU" sz="2400" b="1" dirty="0"/>
              <a:t>в) консультирование</a:t>
            </a:r>
          </a:p>
          <a:p>
            <a:pPr marL="342900" indent="-342900"/>
            <a:r>
              <a:rPr lang="ru-RU" sz="2400" b="1" dirty="0"/>
              <a:t>г) </a:t>
            </a:r>
            <a:r>
              <a:rPr lang="ru-RU" sz="2400" b="1" dirty="0" err="1"/>
              <a:t>взаимопосещение</a:t>
            </a:r>
            <a:endParaRPr lang="ru-RU" sz="2400" b="1" dirty="0"/>
          </a:p>
          <a:p>
            <a:pPr marL="342900" indent="-342900"/>
            <a:r>
              <a:rPr lang="ru-RU" sz="2400" b="1" dirty="0"/>
              <a:t>             2. Групповые и коллективные:</a:t>
            </a:r>
          </a:p>
          <a:p>
            <a:pPr marL="342900" indent="-342900"/>
            <a:r>
              <a:rPr lang="ru-RU" sz="2400" b="1" dirty="0"/>
              <a:t>             а) заседания МО;</a:t>
            </a:r>
          </a:p>
          <a:p>
            <a:pPr marL="342900" indent="-342900"/>
            <a:r>
              <a:rPr lang="ru-RU" sz="2400" b="1" dirty="0"/>
              <a:t>             б) семинары-практикумы;</a:t>
            </a:r>
          </a:p>
          <a:p>
            <a:pPr marL="342900" indent="-342900"/>
            <a:r>
              <a:rPr lang="ru-RU" sz="2400" b="1" dirty="0"/>
              <a:t>             в) мастер-классы;</a:t>
            </a:r>
          </a:p>
          <a:p>
            <a:pPr marL="342900" indent="-342900"/>
            <a:r>
              <a:rPr lang="ru-RU" sz="2400" b="1" dirty="0"/>
              <a:t>                                 3. Интерактивные:</a:t>
            </a:r>
          </a:p>
          <a:p>
            <a:pPr marL="342900" indent="-342900"/>
            <a:r>
              <a:rPr lang="ru-RU" sz="2400" b="1" dirty="0"/>
              <a:t>                                а) мозговые штурмы;</a:t>
            </a:r>
          </a:p>
          <a:p>
            <a:pPr marL="342900" indent="-342900"/>
            <a:r>
              <a:rPr lang="ru-RU" sz="2400" b="1" dirty="0"/>
              <a:t>                                б) круглые столы;</a:t>
            </a:r>
          </a:p>
          <a:p>
            <a:pPr marL="342900" indent="-342900"/>
            <a:r>
              <a:rPr lang="ru-RU" sz="2400" b="1" dirty="0"/>
              <a:t>                                в) деловые игры.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Ожидаемые результаты в перспективе: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рост качества знаний учащихся;</a:t>
            </a:r>
          </a:p>
          <a:p>
            <a:r>
              <a:rPr lang="ru-RU" sz="2800" b="1" dirty="0"/>
              <a:t>повышение познавательного интереса обучающихся к предметам гуманитарного цикла;</a:t>
            </a:r>
          </a:p>
          <a:p>
            <a:r>
              <a:rPr lang="ru-RU" sz="2800" b="1" dirty="0"/>
              <a:t>повышение профессионального мастерства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30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Экспериментальная работа(инновации):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Разработка авторской программы (учебное пособие «Инклюзивное образование») (Журавлева М.Г.; </a:t>
            </a:r>
            <a:r>
              <a:rPr lang="ru-RU" dirty="0" err="1"/>
              <a:t>Пигачева</a:t>
            </a:r>
            <a:r>
              <a:rPr lang="ru-RU" dirty="0"/>
              <a:t> Н.М.; </a:t>
            </a:r>
            <a:r>
              <a:rPr lang="ru-RU" dirty="0" err="1"/>
              <a:t>Степенова</a:t>
            </a:r>
            <a:r>
              <a:rPr lang="ru-RU" dirty="0"/>
              <a:t> А.С.; </a:t>
            </a:r>
            <a:r>
              <a:rPr lang="ru-RU" dirty="0" err="1"/>
              <a:t>Кумячева</a:t>
            </a:r>
            <a:r>
              <a:rPr lang="ru-RU" dirty="0"/>
              <a:t> М.В.);</a:t>
            </a:r>
          </a:p>
          <a:p>
            <a:r>
              <a:rPr lang="ru-RU" dirty="0"/>
              <a:t>  Использование ИКТ;</a:t>
            </a:r>
          </a:p>
          <a:p>
            <a:r>
              <a:rPr lang="ru-RU" dirty="0"/>
              <a:t>       Проектная деятельность;</a:t>
            </a:r>
          </a:p>
          <a:p>
            <a:r>
              <a:rPr lang="ru-RU" dirty="0"/>
              <a:t>           </a:t>
            </a:r>
            <a:r>
              <a:rPr lang="ru-RU" dirty="0" err="1"/>
              <a:t>Межпредметная</a:t>
            </a:r>
            <a:r>
              <a:rPr lang="ru-RU" dirty="0"/>
              <a:t> интеграция;</a:t>
            </a:r>
          </a:p>
          <a:p>
            <a:r>
              <a:rPr lang="ru-RU" dirty="0"/>
              <a:t>               Проблемное обучение и др.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1089</Words>
  <Application>Microsoft Office PowerPoint</Application>
  <PresentationFormat>Экран (4:3)</PresentationFormat>
  <Paragraphs>131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Учителя русского языка, чувашского языка и литературы</vt:lpstr>
      <vt:lpstr>Методическая тема(основное направление деятельности):</vt:lpstr>
      <vt:lpstr>Цель:</vt:lpstr>
      <vt:lpstr>Задачи:</vt:lpstr>
      <vt:lpstr>Методы методической работы:</vt:lpstr>
      <vt:lpstr>Формы методической работы:</vt:lpstr>
      <vt:lpstr>Ожидаемые результаты в перспективе:</vt:lpstr>
      <vt:lpstr>Экспериментальная работа(инновации):</vt:lpstr>
      <vt:lpstr>Новые педагогические технологии:</vt:lpstr>
      <vt:lpstr>Результаты деятельности МО: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BOOT</cp:lastModifiedBy>
  <cp:revision>391</cp:revision>
  <dcterms:created xsi:type="dcterms:W3CDTF">2013-08-20T23:50:31Z</dcterms:created>
  <dcterms:modified xsi:type="dcterms:W3CDTF">2026-06-06T06:32:40Z</dcterms:modified>
</cp:coreProperties>
</file>